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1500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892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1503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3258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173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788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657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8931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990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920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206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44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287" y="357810"/>
            <a:ext cx="8541026" cy="3200400"/>
          </a:xfrm>
        </p:spPr>
        <p:txBody>
          <a:bodyPr>
            <a:normAutofit fontScale="90000"/>
          </a:bodyPr>
          <a:lstStyle/>
          <a:p>
            <a:r>
              <a:rPr dirty="0"/>
              <a:t>Championing Transparency and Ethical Leadership: Building </a:t>
            </a:r>
            <a:r>
              <a:rPr dirty="0" err="1"/>
              <a:t>Defences</a:t>
            </a:r>
            <a:r>
              <a:rPr dirty="0"/>
              <a:t> Against Fraud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896139"/>
            <a:ext cx="5618515" cy="1199322"/>
          </a:xfrm>
        </p:spPr>
        <p:txBody>
          <a:bodyPr/>
          <a:lstStyle/>
          <a:p>
            <a:r>
              <a:rPr lang="en-US" dirty="0"/>
              <a:t>Dr. Andrew T. Nsamba</a:t>
            </a:r>
          </a:p>
          <a:p>
            <a:r>
              <a:rPr lang="en-US" dirty="0" err="1"/>
              <a:t>MBchB</a:t>
            </a:r>
            <a:r>
              <a:rPr lang="en-US" dirty="0"/>
              <a:t>, ACCA, CPA, CISA, ICCI, MSc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marR="0" algn="l">
              <a:spcBef>
                <a:spcPts val="600"/>
              </a:spcBef>
              <a:buNone/>
            </a:pPr>
            <a:r>
              <a:rPr lang="en-US" sz="2800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Fraud is deception intended to result in financial or personal gain</a:t>
            </a:r>
          </a:p>
          <a:p>
            <a:pPr marL="0" marR="0" algn="l">
              <a:spcBef>
                <a:spcPts val="600"/>
              </a:spcBef>
              <a:buNone/>
            </a:pP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Fraud is a betrayal of trust. </a:t>
            </a:r>
          </a:p>
          <a:p>
            <a:pPr marL="0" marR="0" algn="l">
              <a:spcBef>
                <a:spcPts val="600"/>
              </a:spcBef>
              <a:buNone/>
            </a:pP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while systems matter, while technology matters, while regulations matter—it is </a:t>
            </a:r>
            <a:r>
              <a:rPr lang="en-US" sz="32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leadership</a:t>
            </a: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that ultimately determines whether fraud is prevented, tolerated, or even enabled.</a:t>
            </a:r>
            <a:endParaRPr lang="en-US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Fraud Landscape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Opportunity</a:t>
            </a: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Pressure</a:t>
            </a: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en-US" sz="32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Rationalisation</a:t>
            </a: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Culture</a:t>
            </a: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00ECA1-E18E-FA5A-FB00-EE0D3F284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886" y="1853755"/>
            <a:ext cx="4499114" cy="41997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Ethical Leadership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5009" y="1908313"/>
            <a:ext cx="7199825" cy="3558033"/>
          </a:xfrm>
        </p:spPr>
        <p:txBody>
          <a:bodyPr/>
          <a:lstStyle/>
          <a:p>
            <a:r>
              <a:rPr dirty="0"/>
              <a:t>Leading by example</a:t>
            </a:r>
          </a:p>
          <a:p>
            <a:pPr marL="0" marR="0" algn="l">
              <a:spcBef>
                <a:spcPts val="600"/>
              </a:spcBef>
              <a:buNone/>
            </a:pPr>
            <a:r>
              <a:rPr lang="en-US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ethical leader does not say, “Do as I say.”</a:t>
            </a:r>
            <a:br>
              <a:rPr lang="en-US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 say, “Do as I do.”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ADE5DA-6221-5E0C-B897-AE72E2C354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974" y="3429000"/>
            <a:ext cx="8454887" cy="246159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Transparency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dirty="0"/>
              <a:t>Openness in processes</a:t>
            </a:r>
          </a:p>
          <a:p>
            <a:pPr lvl="1"/>
            <a:r>
              <a:rPr lang="en-US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Transparency is not about exposing secrets. It is about ensuring accountability</a:t>
            </a:r>
          </a:p>
          <a:p>
            <a:pPr lvl="1"/>
            <a:r>
              <a:rPr lang="en-US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Fraud thrives in darkness.</a:t>
            </a:r>
          </a:p>
          <a:p>
            <a:pPr lvl="1"/>
            <a:r>
              <a:rPr lang="en-US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today’s world, technology enhances transparency</a:t>
            </a:r>
          </a:p>
          <a:p>
            <a:pPr marL="0" marR="0" algn="l">
              <a:spcBef>
                <a:spcPts val="600"/>
              </a:spcBef>
              <a:buNone/>
            </a:pPr>
            <a:r>
              <a:rPr lang="en-US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Auditor General sells trust to the citizens :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Defences Against Fraud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marR="0" lvl="0" indent="-342900" algn="l">
              <a:spcBef>
                <a:spcPts val="600"/>
              </a:spcBef>
              <a:buSzPts val="1000"/>
              <a:buFont typeface="Symbol" panose="05050102010706020507" pitchFamily="18" charset="2"/>
              <a:buChar char=""/>
            </a:pP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Strong internal controls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>
              <a:spcBef>
                <a:spcPts val="600"/>
              </a:spcBef>
              <a:buSzPts val="1000"/>
              <a:buFont typeface="Symbol" panose="05050102010706020507" pitchFamily="18" charset="2"/>
              <a:buChar char=""/>
            </a:pP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Risk assessments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>
              <a:spcBef>
                <a:spcPts val="600"/>
              </a:spcBef>
              <a:buSzPts val="1000"/>
              <a:buFont typeface="Symbol" panose="05050102010706020507" pitchFamily="18" charset="2"/>
              <a:buChar char=""/>
            </a:pP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Training and capacity-building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>
              <a:spcBef>
                <a:spcPts val="600"/>
              </a:spcBef>
              <a:buSzPts val="1000"/>
              <a:buFont typeface="Symbol" panose="05050102010706020507" pitchFamily="18" charset="2"/>
              <a:buChar char=""/>
            </a:pP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Whistleblower protection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>
              <a:spcBef>
                <a:spcPts val="600"/>
              </a:spcBef>
              <a:buSzPts val="1000"/>
              <a:buFont typeface="Symbol" panose="05050102010706020507" pitchFamily="18" charset="2"/>
              <a:buChar char=""/>
            </a:pP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Tone at the top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>
              <a:spcBef>
                <a:spcPts val="600"/>
              </a:spcBef>
              <a:buSzPts val="1000"/>
              <a:buFont typeface="Symbol" panose="05050102010706020507" pitchFamily="18" charset="2"/>
              <a:buChar char=""/>
            </a:pP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Zero-tolerance policy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>
              <a:spcBef>
                <a:spcPts val="600"/>
              </a:spcBef>
              <a:buSzPts val="1000"/>
              <a:buFont typeface="Symbol" panose="05050102010706020507" pitchFamily="18" charset="2"/>
              <a:buChar char=""/>
            </a:pPr>
            <a:r>
              <a:rPr lang="en-US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Collaboration among stakeholders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l">
              <a:spcBef>
                <a:spcPts val="600"/>
              </a:spcBef>
              <a:buNone/>
            </a:pP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 us remember:</a:t>
            </a:r>
            <a:endParaRPr lang="en-US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l">
              <a:spcBef>
                <a:spcPts val="600"/>
              </a:spcBef>
              <a:buNone/>
            </a:pPr>
            <a:r>
              <a:rPr lang="en-US" sz="3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Fraud is a slow poison. Transparency and ethical leadership are the antidotes.</a:t>
            </a:r>
            <a:endParaRPr lang="en-US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61</TotalTime>
  <Words>191</Words>
  <Application>Microsoft Office PowerPoint</Application>
  <PresentationFormat>On-screen Show (4:3)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Gill Sans MT</vt:lpstr>
      <vt:lpstr>Symbol</vt:lpstr>
      <vt:lpstr>Times New Roman</vt:lpstr>
      <vt:lpstr>Gallery</vt:lpstr>
      <vt:lpstr>Championing Transparency and Ethical Leadership: Building Defences Against Fraud</vt:lpstr>
      <vt:lpstr>Introduction</vt:lpstr>
      <vt:lpstr>Fraud Landscape</vt:lpstr>
      <vt:lpstr>Ethical Leadership</vt:lpstr>
      <vt:lpstr>Transparency</vt:lpstr>
      <vt:lpstr>Defences Against Fraud</vt:lpstr>
      <vt:lpstr>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Andrew T. Nsamba</dc:creator>
  <cp:keywords/>
  <dc:description>generated using python-pptx</dc:description>
  <cp:lastModifiedBy>Dr. Andrew T. Nsamba Nsamba</cp:lastModifiedBy>
  <cp:revision>2</cp:revision>
  <dcterms:created xsi:type="dcterms:W3CDTF">2013-01-27T09:14:16Z</dcterms:created>
  <dcterms:modified xsi:type="dcterms:W3CDTF">2025-11-20T10:50:12Z</dcterms:modified>
  <cp:category/>
</cp:coreProperties>
</file>